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8"/>
  </p:notesMasterIdLst>
  <p:sldIdLst>
    <p:sldId id="258" r:id="rId3"/>
    <p:sldId id="259" r:id="rId4"/>
    <p:sldId id="256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1218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5/10/relationships/revisionInfo" Target="revisionInfo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4705A0B-EE8D-45C0-B70D-8709835F17AF}" type="datetimeFigureOut">
              <a:rPr lang="en-GB" smtClean="0"/>
              <a:pPr/>
              <a:t>13/06/2018</a:t>
            </a:fld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FA60C5-4769-4EFA-B002-B04C7FCFDFF7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201502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BBB059D1-56EA-4E5D-8895-84099915A816}" type="slidenum">
              <a:rPr lang="en-US" altLang="en-US" smtClean="0"/>
              <a:pPr eaLnBrk="1" hangingPunct="1">
                <a:spcBef>
                  <a:spcPct val="0"/>
                </a:spcBef>
              </a:pPr>
              <a:t>1</a:t>
            </a:fld>
            <a:endParaRPr lang="en-US" altLang="en-US" dirty="0"/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91175882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GB"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012698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 dirty="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grpSp>
        <p:nvGrpSpPr>
          <p:cNvPr id="5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6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 dirty="0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7" name="image1.png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800" y="6176850"/>
            <a:ext cx="4267200" cy="304800"/>
          </a:xfrm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  <a:latin typeface="Calibri"/>
                <a:cs typeface="Calibri"/>
                <a:sym typeface="Calibri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Rapid Response Teams Training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41DA84D-6B13-4DF3-B65B-F09B8BB8C7B4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356203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84582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D6A613BE-47C0-4900-BDD3-FBF4F0FA4651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68075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83820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A710C3AC-2753-431F-B300-29CC644D809A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853369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189212E-7EEF-474E-BAD5-E690FB6C06C3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73362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Rapid Response Teams Training</a:t>
            </a: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3DD2E3D-E5A4-4523-9208-FA5290DDA112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286534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841430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E9BC9DD-E369-4672-B478-B546514F658F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299774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1718731-5FE6-492D-BD72-52B453B01C98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385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5ABD8E-E64D-4F34-8682-135332093944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198379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A7E39D-06B1-4D79-9212-016EF0155380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1756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222C279-9B2E-4222-BA3D-98325B57B10E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226051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9A1650-9120-4C96-BED5-F20E40E936B3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84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33600" y="6356350"/>
            <a:ext cx="4648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r>
              <a:rPr lang="en-US" dirty="0"/>
              <a:t>Rapid Response Teams Training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02650" y="6481763"/>
            <a:ext cx="609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264479D6-E1AD-4E5B-A4F8-2E59461ED891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7" name="Subtitle 2"/>
          <p:cNvSpPr txBox="1">
            <a:spLocks/>
          </p:cNvSpPr>
          <p:nvPr userDrawn="1"/>
        </p:nvSpPr>
        <p:spPr>
          <a:xfrm>
            <a:off x="2209800" y="6176963"/>
            <a:ext cx="4267200" cy="304800"/>
          </a:xfrm>
          <a:prstGeom prst="rect">
            <a:avLst/>
          </a:prstGeom>
        </p:spPr>
        <p:txBody>
          <a:bodyPr/>
          <a:lstStyle>
            <a:lvl1pPr marL="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bg1"/>
                </a:solidFill>
                <a:latin typeface="Calibri"/>
                <a:ea typeface="+mn-ea"/>
                <a:cs typeface="Calibri"/>
                <a:sym typeface="Calibri"/>
              </a:defRPr>
            </a:lvl1pPr>
            <a:lvl2pPr marL="4572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1400" dirty="0">
                <a:solidFill>
                  <a:srgbClr val="FFFFFF"/>
                </a:solidFill>
                <a:ea typeface="Calibri"/>
              </a:rPr>
              <a:t>Rapid Response Teams Training</a:t>
            </a:r>
          </a:p>
        </p:txBody>
      </p:sp>
      <p:sp>
        <p:nvSpPr>
          <p:cNvPr id="1031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 dirty="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8686800" y="6481763"/>
            <a:ext cx="609600" cy="365125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fld id="{450384FD-CC80-4B09-A768-218B646411B4}" type="slidenum">
              <a:rPr lang="en-US" sz="1600">
                <a:solidFill>
                  <a:schemeClr val="bg1"/>
                </a:solidFill>
              </a:rPr>
              <a:pPr eaLnBrk="1" hangingPunct="1"/>
              <a:t>‹#›</a:t>
            </a:fld>
            <a:endParaRPr lang="en-US" sz="1600" dirty="0">
              <a:solidFill>
                <a:schemeClr val="bg1"/>
              </a:solidFill>
            </a:endParaRPr>
          </a:p>
        </p:txBody>
      </p:sp>
      <p:grpSp>
        <p:nvGrpSpPr>
          <p:cNvPr id="1033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1035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 dirty="0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1036" name="image1.png"/>
            <p:cNvPicPr>
              <a:picLocks noChangeAspect="1" noChangeArrowheads="1"/>
            </p:cNvPicPr>
            <p:nvPr/>
          </p:nvPicPr>
          <p:blipFill>
            <a:blip r:embed="rId14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1034" name="TextBox 12"/>
          <p:cNvSpPr txBox="1">
            <a:spLocks noChangeArrowheads="1"/>
          </p:cNvSpPr>
          <p:nvPr userDrawn="1"/>
        </p:nvSpPr>
        <p:spPr bwMode="auto">
          <a:xfrm>
            <a:off x="2057400" y="6478588"/>
            <a:ext cx="271420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fr-FR" sz="1200" dirty="0">
                <a:solidFill>
                  <a:schemeClr val="bg1"/>
                </a:solidFill>
                <a:latin typeface="Arial Narrow" pitchFamily="34" charset="0"/>
              </a:rPr>
              <a:t>Formation des Équipes d’Intervention Rapide</a:t>
            </a:r>
            <a:endParaRPr lang="en-GB" sz="1200" dirty="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66872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rgbClr val="632523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mailto:ihrhrt@who.int" TargetMode="External"/><Relationship Id="rId2" Type="http://schemas.openxmlformats.org/officeDocument/2006/relationships/hyperlink" Target="https://extranet.who.int/hslp" TargetMode="External"/><Relationship Id="rId1" Type="http://schemas.openxmlformats.org/officeDocument/2006/relationships/slideLayout" Target="../slideLayouts/slideLayout1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Subtitle 2"/>
          <p:cNvSpPr>
            <a:spLocks noGrp="1"/>
          </p:cNvSpPr>
          <p:nvPr>
            <p:ph type="subTitle" idx="1"/>
          </p:nvPr>
        </p:nvSpPr>
        <p:spPr>
          <a:xfrm>
            <a:off x="0" y="4702314"/>
            <a:ext cx="9144000" cy="685800"/>
          </a:xfrm>
          <a:solidFill>
            <a:schemeClr val="bg1"/>
          </a:solidFill>
        </p:spPr>
        <p:txBody>
          <a:bodyPr>
            <a:normAutofit/>
          </a:bodyPr>
          <a:lstStyle/>
          <a:p>
            <a:pPr algn="l" eaLnBrk="1" hangingPunct="1"/>
            <a:r>
              <a:rPr lang="en-US" altLang="en-US" b="1" dirty="0">
                <a:solidFill>
                  <a:srgbClr val="002060"/>
                </a:solidFill>
                <a:cs typeface="Arial" charset="0"/>
              </a:rPr>
              <a:t>A2.2 Mécanismes de coordination nationaux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0" y="5311914"/>
            <a:ext cx="2514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en-US" sz="2000" b="1" dirty="0">
                <a:solidFill>
                  <a:srgbClr val="002060"/>
                </a:solidFill>
                <a:cs typeface="Arial" charset="0"/>
              </a:rPr>
              <a:t>Durée : 60 min</a:t>
            </a:r>
          </a:p>
          <a:p>
            <a:endParaRPr lang="en-GB" sz="2000" dirty="0"/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2339752" y="86767"/>
            <a:ext cx="6794887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altLang="en-US" sz="36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Formation des </a:t>
            </a:r>
          </a:p>
          <a:p>
            <a:pPr algn="r"/>
            <a:r>
              <a:rPr lang="en-US" altLang="en-US" sz="3600" b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Équipes</a:t>
            </a:r>
            <a:r>
              <a:rPr lang="en-US" alt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3600" b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d’Intervention</a:t>
            </a:r>
            <a:r>
              <a:rPr lang="en-US" alt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3600" b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Rapide</a:t>
            </a:r>
            <a:r>
              <a:rPr lang="en-US" alt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br>
              <a:rPr lang="en-US" alt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altLang="en-US" sz="3600" b="1" dirty="0">
              <a:solidFill>
                <a:srgbClr val="0070C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AB75869-83A5-499F-BB2A-99343E36D3B8}"/>
              </a:ext>
            </a:extLst>
          </p:cNvPr>
          <p:cNvSpPr txBox="1"/>
          <p:nvPr/>
        </p:nvSpPr>
        <p:spPr>
          <a:xfrm>
            <a:off x="0" y="6477000"/>
            <a:ext cx="228594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>
                <a:solidFill>
                  <a:srgbClr val="002060"/>
                </a:solidFill>
              </a:rPr>
              <a:t>Mise à jour: septembre 2015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73325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FR" sz="3600" b="1" dirty="0">
                <a:solidFill>
                  <a:srgbClr val="002060"/>
                </a:solidFill>
              </a:rPr>
              <a:t>Objectifs d'apprentissage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457200" y="1447800"/>
            <a:ext cx="8305800" cy="42088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2700"/>
              </a:lnSpc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À la fin de cet exercice, vous devriez être en mesure :</a:t>
            </a:r>
          </a:p>
          <a:p>
            <a:pPr algn="just">
              <a:lnSpc>
                <a:spcPts val="2700"/>
              </a:lnSpc>
            </a:pPr>
            <a:endParaRPr lang="fr-FR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algn="just">
              <a:lnSpc>
                <a:spcPts val="2700"/>
              </a:lnSpc>
              <a:buFont typeface="Arial" panose="020B0604020202020204" pitchFamily="34" charset="0"/>
              <a:buChar char="•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D’identifier les structures et les mécanismes de coordination d'urgence existants au niveau national et sous-national.</a:t>
            </a:r>
          </a:p>
          <a:p>
            <a:pPr algn="just">
              <a:lnSpc>
                <a:spcPts val="2700"/>
              </a:lnSpc>
            </a:pPr>
            <a:endParaRPr lang="fr-FR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algn="just">
              <a:lnSpc>
                <a:spcPts val="2700"/>
              </a:lnSpc>
              <a:buFont typeface="Arial" panose="020B0604020202020204" pitchFamily="34" charset="0"/>
              <a:buChar char="•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 décrire comment l'EIR est liée aux structures et mécanismes du pays concernant la préparation et la riposte aux évènements de santé publique de portée nationale (ou internationale), notamment aux flambées.</a:t>
            </a:r>
          </a:p>
          <a:p>
            <a:pPr algn="just">
              <a:lnSpc>
                <a:spcPts val="2700"/>
              </a:lnSpc>
            </a:pPr>
            <a:endParaRPr lang="fr-FR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/>
            <a:endParaRPr lang="fr-FR" sz="2000" dirty="0"/>
          </a:p>
        </p:txBody>
      </p:sp>
    </p:spTree>
    <p:extLst>
      <p:ext uri="{BB962C8B-B14F-4D97-AF65-F5344CB8AC3E}">
        <p14:creationId xmlns:p14="http://schemas.microsoft.com/office/powerpoint/2010/main" val="31363836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4500" y="76200"/>
            <a:ext cx="8229600" cy="1143000"/>
          </a:xfrm>
        </p:spPr>
        <p:txBody>
          <a:bodyPr>
            <a:noAutofit/>
          </a:bodyPr>
          <a:lstStyle/>
          <a:p>
            <a:r>
              <a:rPr lang="fr-FR" sz="3600" b="1" dirty="0">
                <a:solidFill>
                  <a:srgbClr val="002060"/>
                </a:solidFill>
              </a:rPr>
              <a:t>Instructions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457200" y="1313795"/>
            <a:ext cx="8229600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Représenter l'organigramme de la ou des structures nationales et du mécanisme d'intervention rapide en cas d’urgence. 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fr-FR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Énumérer les postes clés (par exemple directeurs, responsables de la surveillance, coordinateur). Inclure à la fois le niveau national et sous-national. </a:t>
            </a:r>
          </a:p>
          <a:p>
            <a:endParaRPr lang="fr-FR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Expliquer  comment l'EIR est liée aux structures et les mécanismes de coordination d'urgence.</a:t>
            </a:r>
          </a:p>
        </p:txBody>
      </p:sp>
    </p:spTree>
    <p:extLst>
      <p:ext uri="{BB962C8B-B14F-4D97-AF65-F5344CB8AC3E}">
        <p14:creationId xmlns:p14="http://schemas.microsoft.com/office/powerpoint/2010/main" val="2780443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tle 1">
            <a:extLst>
              <a:ext uri="{FF2B5EF4-FFF2-40B4-BE49-F238E27FC236}">
                <a16:creationId xmlns:a16="http://schemas.microsoft.com/office/drawing/2014/main" id="{75A310CD-2EA6-4C4B-9A39-48B0109090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altLang="en-US" sz="3600" b="1">
                <a:solidFill>
                  <a:srgbClr val="002060"/>
                </a:solidFill>
              </a:rPr>
              <a:t>Clause de non-responsabilité</a:t>
            </a:r>
          </a:p>
        </p:txBody>
      </p:sp>
      <p:sp>
        <p:nvSpPr>
          <p:cNvPr id="46083" name="Content Placeholder 2">
            <a:extLst>
              <a:ext uri="{FF2B5EF4-FFF2-40B4-BE49-F238E27FC236}">
                <a16:creationId xmlns:a16="http://schemas.microsoft.com/office/drawing/2014/main" id="{A0EB7FF0-DE40-4487-80F0-493239C7D3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484313"/>
            <a:ext cx="8229600" cy="4525962"/>
          </a:xfrm>
        </p:spPr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r>
              <a:rPr lang="en-US" altLang="en-US" sz="1500" b="1"/>
              <a:t>WHO Health Security Learning Platform - </a:t>
            </a:r>
            <a:r>
              <a:rPr lang="en-US" altLang="en-US" sz="1400" b="1"/>
              <a:t>Training Materials</a:t>
            </a:r>
            <a:endParaRPr lang="en-US" altLang="en-US" sz="1500" b="1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 b="1"/>
              <a:t>Plateforme d’Apprentissage de l'OMS sur la Sécurité Sanitaire - Matériel de formation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Ces matériels de formation de l'OMS sont © Organisation mondiale de la Santé (OMS) 2018. Tous droits réservés.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Votre utilisation de ces matériels est soumise aux conditions d’utilisation de la "Plate-forme d'Apprentissage de la Sécurité Sanitaire de l’OMS, Matériel de Formation", que vous avez acceptés lors du téléchargement et qui sont disponibles sur la Plateforme d'Apprentissage de la Sécurité Sanitaire: </a:t>
            </a:r>
            <a:r>
              <a:rPr lang="en-US" altLang="en-US" sz="1500" u="sng">
                <a:hlinkClick r:id="rId2"/>
              </a:rPr>
              <a:t>https://extranet.who.int/hslp</a:t>
            </a:r>
            <a:endParaRPr lang="en-US" altLang="en-US" sz="1500" u="sng"/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Si vous adaptez, modifiez, traduisez ou révisez de toute autre manière le contenu de ces documents, vous n'impliquerez pas que l'OMS soit affiliée à de telles modifications et n'utiliserez pas le nom ou l'emblème de l'OMS dans ces documents modifiés.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En outre, nous vous invitons à informer l'OMS de toute modification de ces documents que vous utilisez publiquement, à des fins d'archivage et de développement continu, en envoyant un courrier électronique à l'adresse suivante: </a:t>
            </a:r>
            <a:r>
              <a:rPr lang="fr-FR" altLang="en-US" sz="1500">
                <a:hlinkClick r:id="rId3"/>
              </a:rPr>
              <a:t>ihrhrt@who.int</a:t>
            </a:r>
            <a:r>
              <a:rPr lang="fr-FR" altLang="en-US" sz="1500"/>
              <a:t> </a:t>
            </a:r>
            <a:endParaRPr lang="en-US" altLang="en-US" sz="1500"/>
          </a:p>
        </p:txBody>
      </p:sp>
    </p:spTree>
    <p:extLst>
      <p:ext uri="{BB962C8B-B14F-4D97-AF65-F5344CB8AC3E}">
        <p14:creationId xmlns:p14="http://schemas.microsoft.com/office/powerpoint/2010/main" val="230162855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67544" y="2708920"/>
            <a:ext cx="8229600" cy="1143000"/>
          </a:xfrm>
        </p:spPr>
        <p:txBody>
          <a:bodyPr/>
          <a:lstStyle/>
          <a:p>
            <a:r>
              <a:rPr lang="fr-FR" sz="6000" b="1" i="1" dirty="0" err="1">
                <a:solidFill>
                  <a:srgbClr val="002060"/>
                </a:solidFill>
              </a:rPr>
              <a:t>Merci</a:t>
            </a:r>
            <a:r>
              <a:rPr lang="fr-FR" sz="6000" b="1" i="1" dirty="0">
                <a:solidFill>
                  <a:srgbClr val="002060"/>
                </a:solidFill>
              </a:rPr>
              <a:t> </a:t>
            </a:r>
            <a:r>
              <a:rPr lang="fr-FR" sz="6000" b="1" i="1" dirty="0" err="1">
                <a:solidFill>
                  <a:srgbClr val="002060"/>
                </a:solidFill>
              </a:rPr>
              <a:t>!</a:t>
            </a:r>
            <a:endParaRPr lang="en-GB" sz="6000" b="1" i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1763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RC 59 Template E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190</TotalTime>
  <Words>330</Words>
  <Application>Microsoft Office PowerPoint</Application>
  <PresentationFormat>On-screen Show (4:3)</PresentationFormat>
  <Paragraphs>30</Paragraphs>
  <Slides>5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Arial Narrow</vt:lpstr>
      <vt:lpstr>Calibri</vt:lpstr>
      <vt:lpstr>Office Theme</vt:lpstr>
      <vt:lpstr>RC 59 Template EN</vt:lpstr>
      <vt:lpstr>PowerPoint Presentation</vt:lpstr>
      <vt:lpstr>Objectifs d'apprentissage</vt:lpstr>
      <vt:lpstr>Instructions</vt:lpstr>
      <vt:lpstr>Clause de non-responsabilité</vt:lpstr>
      <vt:lpstr>Merci 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 A: Activity X (RRT)  Sub - Activity z. National Disaster Coordination Structure and Mechanism: Exercise</dc:title>
  <dc:creator>MUITA, Martin</dc:creator>
  <cp:lastModifiedBy>GOMEZ, Paula</cp:lastModifiedBy>
  <cp:revision>24</cp:revision>
  <dcterms:created xsi:type="dcterms:W3CDTF">2006-08-16T00:00:00Z</dcterms:created>
  <dcterms:modified xsi:type="dcterms:W3CDTF">2018-06-13T13:22:25Z</dcterms:modified>
</cp:coreProperties>
</file>

<file path=docProps/thumbnail.jpeg>
</file>